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69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60" r:id="rId17"/>
    <p:sldId id="262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Signika Negative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057" autoAdjust="0"/>
  </p:normalViewPr>
  <p:slideViewPr>
    <p:cSldViewPr snapToGrid="0">
      <p:cViewPr varScale="1">
        <p:scale>
          <a:sx n="86" d="100"/>
          <a:sy n="86" d="100"/>
        </p:scale>
        <p:origin x="2334" y="90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904b8d2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b904b8d2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Добрый день, уважаемые члены комиссии. Я Сухих Даниил Андреевич, студент факультета систем управления и робототехники по специальности управление в технических системах. Тема моего исследования --- </a:t>
            </a:r>
            <a:r>
              <a:rPr lang="ru-RU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Разработка системы управления бездатчиковым бесколлекторным двигателем постоянного тока</a:t>
            </a: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Мой научный руководитель --- Власов Сергей Михайлович.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Прямое управление моментом.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Для его использования сначала необходимо оценить электромагнитный момент по оценкам противо-ЭДС, полученным от наблюдателя.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После этого можно сформировать двухконтурную систему регулирования на основе контура скорости и контура момента, ограничив выход ПИ регулятора контура момента диапазоном от -1 до 1.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 основе выхода системы регулирования, зная оценку положения ротора, можно найти новое состояние ключей инвертора, согласно таблице внизу слайда.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255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Теперь перейдём к модели системы, построенной в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Matlab</a:t>
            </a:r>
            <a:r>
              <a:rPr lang="ru-R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Simulink</a:t>
            </a:r>
            <a:r>
              <a:rPr lang="ru-R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Модель состоит из двух частей.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Первая --- силовая часть --- включает в себя сам двигатель, источник питания, инвертор и измерительный блок.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ru-RU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4595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Вторая включает в себя систему управления, состоящую из наблюдателя, блока оценки момента, двухконтурной системы регулирования и блока с логикой выбора нового состояния ключей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инвертора.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609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Далее рассмотрим результаты моделирования, которое проводилось на 3 участках с разными заданными скоростями. Также исследовалась робастность путём отклонения сопротивления и индуктивности статора от действительных значений. На слайде же изображён только идеальный случай (остальные результаты приведены в тексте исследования) (приведены графики скоростей, график вектора невязки противо-ЭДС и график вектора невязки электромагнитного момента).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 итогу, во всех случаях получилось добиться желаемых показателей качества.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678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После проверки алгоритма на модели, началась разработка экспериментального стенда, специально для которого была разработана плата драйвера, изображенная на рисунке слева. Сам стенд в сборе изображен на рисунке справа.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524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 этом слайде приведены результаты эксперимента, в котором также получилось добиться желаемых показателей качества (приведены скорости, ток по фазам и оценка момента).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408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904b8d24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904b8d24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Заключение. В ходе работы был разработан алгоритм управления скоростью бесколлекторных бездатчиковых двигателей постоянного тока.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Была составлена модель с использованием выбранного алгоритма в программном комплексе Matlab/Simulink и проведено моделирование. Моделирование проводилось при исходных параметрах двигателя, а также при вариации сопротивления и индуктивности статора для проверки робастных свойств. Во всех случаях получилось добиться желаемых показателей качества.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 основе модели был разработан экспериментальный стенд с учётом требований, предъявляемых в техническом задании, и проведено исследование его работы. В итоге, также получилось достичь желаемых показателей качества, что говорит об эффективности алгоритма в практической среде.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g2b904b8d241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Сначала хотелось бы начать с актуальности моей работы. Я выделил 3 основных пункта.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Первое, в классе двигателей постоянного тока бесколлекторные ДПТ являются самым эффективным решением, обладающих меньшими габаритами, меньшим весом и большей надёжностью при сравнимых мощностях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Второе, сейчас появляется всё больше исследований с усовершенствованными методами управления, что даёт большую почву для изучения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Также такие двигатели набирают всё большую популярность в связи с развитием алгоритмов управления и удешевлением средств вычисления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Цель моего исследования: разработка алгоритма для управления такого рода двигателями.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Для решения цели поставлены следующие задачи: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а) исследование алгоритмов и обзор существующих технических решений;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б) разработка модели и синтез алгоритма управления;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в) моделирования полученной системы;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г) разработка стенда для проведения экспериментальных исследований;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д) экспериментальные исследования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Теперь перейдём к обзорной части работы. БДПТ являются по своей структуре синхронными машинами с постоянными магнитами за исключением способа расположения обмоток и типа питания. Т. к. БДПТ питаются постоянным током, то для них требуется инвертор для обеспечения вращения, который представляет в наипростейшем случае 6 ключей, с помощью различных комбинаций замыкания которых можно получить 6 направлений магнитного поля (схематически изображено на рисунке слева). Сложность заключается в том, чтобы обеспечить своевременное переключение состояний для достижения большей эффективности. Особенную трудность это вызывает при бездатчиковом управлении, когда необходимо как-то определять положение ротора. Для этого служат две основные техники: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Определение по точкам пересечения противо-ЭДС нуля. Недостатком данного метода является сложность отслеживания точек пересечения нуля при низких скоростях из-за малой амплитуды противо-ЭДС.  Справа изображена возможная схема переключения.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Использование специальных наблюдателей положения и скорости, которые требуют для функционирования известных параметров двигателя и больших вычислительных мощностей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98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Теперь рассмотрим самые популярные алгоритмы для управления скоростью. Можно выделить 3 основных алгоритма: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Использование классических ПИ (ПИД) регуляторов по скорости и току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Векторное управление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Прямое управление моментом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Первый метод самый простой и требует минимальное количество информации. Однако его использование вызывает пульсации момента, для компенсации которых используются два других метода.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9645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Векторное управление.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Суть данного метода заключается в том, чтобы добиться синусоидальной формы тока статора для достижения максимального и постоянного момента и уменьшая тем самым его пульсации.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Данный алгоритм требует больших вычислительных мощностей и с большой точностью известного положения ротора.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9303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Прямое управление моментом.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Данный метод основан на оценке момента и последующим его регулированием с использованием специальной таблицы коммутации.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Он является менее ресурсозатратным, нежели векторное управление, и возволяет работать с менее точными измерениями, но при этом не позволяет достичь максимальной эффективности.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725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Теперь определимся с конкретными реализациями узлов алгоритма.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Для этого выделим самые важные аспекты его функционирования: </a:t>
            </a:r>
          </a:p>
          <a:p>
            <a:pPr marL="1143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робастность по отношению к сопротивлению и индуктивности статора; </a:t>
            </a:r>
          </a:p>
          <a:p>
            <a:pPr marL="1143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низкие вычислительные затраты для реализации на микроконтроллере (что позволит также уменьшить период дискретизации); </a:t>
            </a:r>
          </a:p>
          <a:p>
            <a:pPr marL="1143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использование только информации о токах и напряжениях фаз для функционирования.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Таким образом, был выбран метод на основе прямого управления моментом с наблюдателем положения и скорости на основе скользящих режимов.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41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Перейдём к математическому описанию выбранных решений.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Наблюдатель позволяет оценить противо-ЭДС в альфа-бета системе координат (переход в которую выполняется путём выполнения преобразования Кларка). Основные уравнения в дискретной форме приведены на слайде, где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 </a:t>
            </a: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--- матрицы на основе параметров двигателя и периода дискретизации,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</a:t>
            </a: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--- напряжение фаз двигателя,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--- ток фаз двигателя,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--- противо-ЭДС, эта и джи --- постоянные для настройки наблюдателя.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Таким образом, получаем оценку противо-ЭДС, из которой можно вычислить оценку положения ротора в электрических градусах.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Далее, зная количество пар полюсов (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и период дискретизации, можно оценить скорость двигателя.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096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Пользовательский макет">
  <p:cSld name="6_Пользовательский макет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  <a:noFill/>
          <a:ln>
            <a:noFill/>
          </a:ln>
        </p:spPr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Пользовательский макет">
  <p:cSld name="7_Пользовательский макет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ользовательский макет">
  <p:cSld name="4_Пользовательский макет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Пользовательский макет">
  <p:cSld name="8_Пользовательский макет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>
            <a:spLocks noGrp="1"/>
          </p:cNvSpPr>
          <p:nvPr>
            <p:ph type="pic" idx="2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29" name="Google Shape;129;p23"/>
          <p:cNvSpPr>
            <a:spLocks noGrp="1"/>
          </p:cNvSpPr>
          <p:nvPr>
            <p:ph type="pic" idx="3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  <a:noFill/>
          <a:ln>
            <a:noFill/>
          </a:ln>
        </p:spPr>
      </p:sp>
      <p:sp>
        <p:nvSpPr>
          <p:cNvPr id="130" name="Google Shape;130;p23"/>
          <p:cNvSpPr>
            <a:spLocks noGrp="1"/>
          </p:cNvSpPr>
          <p:nvPr>
            <p:ph type="pic" idx="4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31" name="Google Shape;131;p23"/>
          <p:cNvSpPr>
            <a:spLocks noGrp="1"/>
          </p:cNvSpPr>
          <p:nvPr>
            <p:ph type="pic" idx="5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ignika Negative"/>
              <a:buNone/>
              <a:defRPr sz="2800"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kfql">
  <p:cSld name="Ckfq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50" name="Google Shape;50;p9"/>
          <p:cNvSpPr>
            <a:spLocks noGrp="1"/>
          </p:cNvSpPr>
          <p:nvPr>
            <p:ph type="pic" idx="3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4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5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6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7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8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9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6" name="Google Shape;66;p11"/>
          <p:cNvSpPr>
            <a:spLocks noGrp="1"/>
          </p:cNvSpPr>
          <p:nvPr>
            <p:ph type="pic" idx="3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  <a:noFill/>
          <a:ln>
            <a:noFill/>
          </a:ln>
        </p:spPr>
      </p:sp>
      <p:sp>
        <p:nvSpPr>
          <p:cNvPr id="67" name="Google Shape;67;p11"/>
          <p:cNvSpPr>
            <a:spLocks noGrp="1"/>
          </p:cNvSpPr>
          <p:nvPr>
            <p:ph type="pic" idx="4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  <a:noFill/>
          <a:ln>
            <a:noFill/>
          </a:ln>
        </p:spPr>
      </p:sp>
      <p:sp>
        <p:nvSpPr>
          <p:cNvPr id="68" name="Google Shape;68;p11"/>
          <p:cNvSpPr>
            <a:spLocks noGrp="1"/>
          </p:cNvSpPr>
          <p:nvPr>
            <p:ph type="pic" idx="5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  <a:noFill/>
          <a:ln>
            <a:noFill/>
          </a:ln>
        </p:spPr>
      </p:sp>
      <p:sp>
        <p:nvSpPr>
          <p:cNvPr id="69" name="Google Shape;69;p11"/>
          <p:cNvSpPr>
            <a:spLocks noGrp="1"/>
          </p:cNvSpPr>
          <p:nvPr>
            <p:ph type="pic" idx="6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2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4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  <a:noFill/>
          <a:ln>
            <a:noFill/>
          </a:ln>
        </p:spPr>
      </p:sp>
      <p:sp>
        <p:nvSpPr>
          <p:cNvPr id="76" name="Google Shape;76;p12"/>
          <p:cNvSpPr>
            <a:spLocks noGrp="1"/>
          </p:cNvSpPr>
          <p:nvPr>
            <p:ph type="pic" idx="5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  <a:noFill/>
          <a:ln>
            <a:noFill/>
          </a:ln>
        </p:spPr>
      </p:sp>
      <p:sp>
        <p:nvSpPr>
          <p:cNvPr id="77" name="Google Shape;77;p12"/>
          <p:cNvSpPr>
            <a:spLocks noGrp="1"/>
          </p:cNvSpPr>
          <p:nvPr>
            <p:ph type="pic" idx="6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7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8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9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13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  <a:noFill/>
          <a:ln>
            <a:noFill/>
          </a:ln>
        </p:spPr>
      </p:sp>
      <p:sp>
        <p:nvSpPr>
          <p:cNvPr id="82" name="Google Shape;82;p12"/>
          <p:cNvSpPr>
            <a:spLocks noGrp="1"/>
          </p:cNvSpPr>
          <p:nvPr>
            <p:ph type="pic" idx="14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  <a:noFill/>
          <a:ln>
            <a:noFill/>
          </a:ln>
        </p:spPr>
      </p:sp>
      <p:sp>
        <p:nvSpPr>
          <p:cNvPr id="83" name="Google Shape;83;p12"/>
          <p:cNvSpPr>
            <a:spLocks noGrp="1"/>
          </p:cNvSpPr>
          <p:nvPr>
            <p:ph type="pic" idx="15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379050" y="1442910"/>
            <a:ext cx="8453400" cy="1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600" dirty="0">
                <a:latin typeface="+mj-lt"/>
                <a:ea typeface="Times New Roman"/>
                <a:cs typeface="Times New Roman"/>
                <a:sym typeface="Times New Roman"/>
              </a:rPr>
              <a:t>Разработка системы управления бездатчиковым бесколлекторным двигателем постоянного тока</a:t>
            </a: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800" y="173238"/>
            <a:ext cx="1685250" cy="66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5"/>
          <p:cNvCxnSpPr/>
          <p:nvPr/>
        </p:nvCxnSpPr>
        <p:spPr>
          <a:xfrm>
            <a:off x="693925" y="1424075"/>
            <a:ext cx="7878000" cy="1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25"/>
          <p:cNvCxnSpPr/>
          <p:nvPr/>
        </p:nvCxnSpPr>
        <p:spPr>
          <a:xfrm>
            <a:off x="706450" y="3445175"/>
            <a:ext cx="787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25"/>
          <p:cNvSpPr txBox="1"/>
          <p:nvPr/>
        </p:nvSpPr>
        <p:spPr>
          <a:xfrm>
            <a:off x="3359550" y="4665343"/>
            <a:ext cx="2424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050" b="0" i="0" u="none" strike="noStrike" cap="none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2024,</a:t>
            </a:r>
            <a:endParaRPr sz="1050" b="0" i="0" u="none" strike="noStrike" cap="none" dirty="0">
              <a:solidFill>
                <a:srgbClr val="0C0C0C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050" b="0" i="0" u="none" strike="noStrike" cap="none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Санкт-Петербург</a:t>
            </a:r>
            <a:endParaRPr sz="1050" b="0" i="0" u="none" strike="noStrike" cap="none" dirty="0">
              <a:solidFill>
                <a:srgbClr val="0C0C0C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355067" y="3513262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481"/>
              <a:buFont typeface="Signika Negative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Сухих Даниил Андреевич</a:t>
            </a:r>
            <a:b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</a:b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244350" y="800819"/>
            <a:ext cx="8520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marR="0" lvl="0" indent="-3429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00000"/>
              <a:buFont typeface="Signika Negative"/>
              <a:buNone/>
            </a:pPr>
            <a:r>
              <a:rPr lang="ru-RU" sz="5600" b="0" i="0" u="none" strike="noStrike" cap="none" dirty="0">
                <a:solidFill>
                  <a:schemeClr val="dk2"/>
                </a:solidFill>
                <a:latin typeface="+mj-lt"/>
                <a:ea typeface="Times New Roman"/>
                <a:cs typeface="Times New Roman"/>
                <a:sym typeface="Times New Roman"/>
              </a:rPr>
              <a:t>Факультет Систем Управления и Робототехники </a:t>
            </a:r>
          </a:p>
          <a:p>
            <a:pPr marL="457200" marR="0" lvl="0" indent="-3429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00000"/>
              <a:buFont typeface="Signika Negative"/>
              <a:buNone/>
            </a:pPr>
            <a:r>
              <a:rPr lang="ru-RU" sz="5600" i="1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Управление в технических системах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 Negative"/>
              <a:buNone/>
            </a:pPr>
            <a:br>
              <a:rPr lang="ru-RU" sz="2800" b="0" i="0" u="none" strike="noStrike" cap="none" dirty="0">
                <a:solidFill>
                  <a:schemeClr val="dk2"/>
                </a:solidFill>
                <a:latin typeface="+mj-lt"/>
                <a:ea typeface="Times New Roman"/>
                <a:cs typeface="Times New Roman"/>
                <a:sym typeface="Times New Roman"/>
              </a:rPr>
            </a:br>
            <a:endParaRPr sz="2800" b="0" i="0" u="none" strike="noStrike" cap="none" dirty="0">
              <a:solidFill>
                <a:schemeClr val="dk2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983950" y="3804656"/>
            <a:ext cx="7292145" cy="85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sz="1400" b="0" i="0" u="none" strike="noStrike" cap="none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Научный руководите</a:t>
            </a:r>
            <a:r>
              <a:rPr lang="ru-RU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л</a:t>
            </a:r>
            <a:r>
              <a:rPr lang="ru-RU" sz="1400" b="0" i="0" u="none" strike="noStrike" cap="none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ь:</a:t>
            </a: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Власов Сергей Михайлович,</a:t>
            </a: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доцент, кандидат технических наук</a:t>
            </a:r>
            <a:r>
              <a:rPr lang="ru-RU" sz="1400" b="0" i="0" u="none" strike="noStrike" cap="none" dirty="0">
                <a:solidFill>
                  <a:srgbClr val="0C0C0C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endParaRPr lang="ru-RU" dirty="0">
              <a:latin typeface="+mj-lt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endParaRPr dirty="0">
              <a:latin typeface="+mj-lt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l="44979" t="31376" b="24777"/>
          <a:stretch/>
        </p:blipFill>
        <p:spPr>
          <a:xfrm>
            <a:off x="0" y="3513250"/>
            <a:ext cx="1662075" cy="16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5">
            <a:alphaModFix/>
          </a:blip>
          <a:srcRect t="8813" r="-1895" b="42574"/>
          <a:stretch/>
        </p:blipFill>
        <p:spPr>
          <a:xfrm>
            <a:off x="5631925" y="0"/>
            <a:ext cx="3512074" cy="14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Прямое управление моментом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Google Shape;155;p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995083"/>
                <a:ext cx="7467600" cy="3841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-889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/>
                  <a:buChar char="•"/>
                </a:pPr>
                <a:endParaRPr lang="ru-RU" sz="24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-889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/>
                  <a:buChar char="•"/>
                </a:pPr>
                <a:r>
                  <a:rPr lang="ru-RU" sz="2400" dirty="0">
                    <a:latin typeface="+mj-lt"/>
                    <a:cs typeface="Times New Roman" panose="02020603050405020304" pitchFamily="18" charset="0"/>
                  </a:rPr>
                  <a:t>Оценка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latin typeface="+mj-lt"/>
                    <a:cs typeface="Times New Roman" panose="02020603050405020304" pitchFamily="18" charset="0"/>
                  </a:rPr>
                  <a:t>электромагнитного момента:</a:t>
                </a:r>
              </a:p>
              <a:p>
                <a:pPr marL="0" lvl="0" indent="0" algn="just">
                  <a:buClr>
                    <a:srgbClr val="2C2D2E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lang="en-US" sz="20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lang="ru-RU" sz="20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sz="2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5" name="Google Shape;155;p2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95083"/>
                <a:ext cx="7467600" cy="3841982"/>
              </a:xfrm>
              <a:prstGeom prst="rect">
                <a:avLst/>
              </a:prstGeom>
              <a:blipFill>
                <a:blip r:embed="rId3"/>
                <a:stretch>
                  <a:fillRect l="-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A680ED4-F6E6-D1DA-5349-DD0FFE710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8" t="1933" r="6071" b="5660"/>
          <a:stretch/>
        </p:blipFill>
        <p:spPr>
          <a:xfrm>
            <a:off x="6158752" y="1075765"/>
            <a:ext cx="2528048" cy="2196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BDB8C-45AA-1189-4F94-F423426A84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3" b="5893"/>
          <a:stretch/>
        </p:blipFill>
        <p:spPr>
          <a:xfrm>
            <a:off x="397602" y="3236956"/>
            <a:ext cx="7401692" cy="14515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0938A-0539-83EA-560C-8AB135989A98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45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D87211-A228-679D-778D-E0DD90B72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E12506-A2BB-5D89-9E1D-6E031061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5979459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системы</a:t>
            </a:r>
            <a:r>
              <a:rPr lang="en-US" dirty="0"/>
              <a:t>. </a:t>
            </a:r>
            <a:br>
              <a:rPr lang="ru-RU" dirty="0"/>
            </a:br>
            <a:r>
              <a:rPr lang="ru-RU" dirty="0"/>
              <a:t>Силовая часть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C36E7-BC3A-050A-1DF9-5D91B40A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6" y="1954578"/>
            <a:ext cx="8519887" cy="1699496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0480B1F-7E82-B78B-5F64-29C99EBAA36C}"/>
              </a:ext>
            </a:extLst>
          </p:cNvPr>
          <p:cNvSpPr txBox="1">
            <a:spLocks/>
          </p:cNvSpPr>
          <p:nvPr/>
        </p:nvSpPr>
        <p:spPr>
          <a:xfrm>
            <a:off x="8595300" y="4748899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11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2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D87211-A228-679D-778D-E0DD90B72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E12506-A2BB-5D89-9E1D-6E031061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06435"/>
            <a:ext cx="685800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системы</a:t>
            </a:r>
            <a:r>
              <a:rPr lang="en-US" dirty="0"/>
              <a:t>. </a:t>
            </a:r>
            <a:br>
              <a:rPr lang="ru-RU" dirty="0"/>
            </a:br>
            <a:r>
              <a:rPr lang="ru-RU" dirty="0"/>
              <a:t>Управляющая часть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DA7DE-BEE2-250E-F4D8-10F2BA68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9" y="1048871"/>
            <a:ext cx="8179270" cy="3595700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18EB86E-4026-4530-26E4-0AB8B3B21517}"/>
              </a:ext>
            </a:extLst>
          </p:cNvPr>
          <p:cNvSpPr txBox="1">
            <a:spLocks/>
          </p:cNvSpPr>
          <p:nvPr/>
        </p:nvSpPr>
        <p:spPr>
          <a:xfrm>
            <a:off x="8595300" y="4748899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73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CFA4F-8C2D-E2A6-77BD-DD829087A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DBC33-D13C-3FC8-AA1C-D63341A0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 моделирования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2930DE-FE61-0ABB-120C-B185AA95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2077" y="1049394"/>
            <a:ext cx="7267217" cy="368281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90DF2BB-749C-1038-4423-87D2AA55556E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13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7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Экспериментальный стенд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457200" y="995083"/>
            <a:ext cx="7467600" cy="384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endParaRPr lang="ru-RU" sz="2400" dirty="0">
              <a:latin typeface="+mj-lt"/>
              <a:cs typeface="Times New Roman" panose="02020603050405020304" pitchFamily="18" charset="0"/>
            </a:endParaRPr>
          </a:p>
          <a:p>
            <a:pPr marL="0" lvl="0" indent="0" algn="just">
              <a:buClr>
                <a:srgbClr val="2C2D2E"/>
              </a:buClr>
            </a:pPr>
            <a:endParaRPr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 descr="A group of electronic devices&#10;&#10;Description automatically generated">
            <a:extLst>
              <a:ext uri="{FF2B5EF4-FFF2-40B4-BE49-F238E27FC236}">
                <a16:creationId xmlns:a16="http://schemas.microsoft.com/office/drawing/2014/main" id="{D20B8736-2254-2FD7-2DF0-1DD337258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815" y="1077374"/>
            <a:ext cx="4112372" cy="3598326"/>
          </a:xfrm>
          <a:prstGeom prst="rect">
            <a:avLst/>
          </a:prstGeom>
        </p:spPr>
      </p:pic>
      <p:pic>
        <p:nvPicPr>
          <p:cNvPr id="7" name="Picture 6" descr="A close up of a circuit board&#10;&#10;Description automatically generated">
            <a:extLst>
              <a:ext uri="{FF2B5EF4-FFF2-40B4-BE49-F238E27FC236}">
                <a16:creationId xmlns:a16="http://schemas.microsoft.com/office/drawing/2014/main" id="{D5C29EAE-ED90-52A1-CBE2-7DB8592F4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13" y="1316177"/>
            <a:ext cx="3710002" cy="31981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3C7C5-377F-F79F-911D-55796BF50DC0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629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CFA4F-8C2D-E2A6-77BD-DD829087A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DBC33-D13C-3FC8-AA1C-D63341A0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 эксперимента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2930DE-FE61-0ABB-120C-B185AA95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57202" y="1049394"/>
            <a:ext cx="7336967" cy="368281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54C1B9E-4562-5942-495E-CD1E7C43D549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15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08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dirty="0">
                <a:latin typeface="+mj-lt"/>
                <a:ea typeface="Times New Roman"/>
                <a:cs typeface="Times New Roman"/>
                <a:sym typeface="Times New Roman"/>
              </a:rPr>
              <a:t>Заключение</a:t>
            </a:r>
            <a:endParaRPr sz="29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  <a:cs typeface="Times New Roman" panose="02020603050405020304" pitchFamily="18" charset="0"/>
              </a:rPr>
              <a:t>Был разработан алгоритм управления скоростью бесколлекторных бездатчиковых двигателей постоянного тока. </a:t>
            </a:r>
          </a:p>
          <a:p>
            <a:pPr marL="0" lvl="0" indent="0" algn="just" rtl="0">
              <a:spcBef>
                <a:spcPts val="320"/>
              </a:spcBef>
              <a:spcAft>
                <a:spcPts val="0"/>
              </a:spcAft>
            </a:pPr>
            <a:endParaRPr lang="ru-RU" sz="2200" dirty="0">
              <a:latin typeface="+mj-lt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  <a:cs typeface="Times New Roman" panose="02020603050405020304" pitchFamily="18" charset="0"/>
              </a:rPr>
              <a:t>Была составлена модель и проведено моделирование</a:t>
            </a:r>
          </a:p>
          <a:p>
            <a:pPr marL="0" lvl="0" indent="0" algn="just" rtl="0">
              <a:spcBef>
                <a:spcPts val="320"/>
              </a:spcBef>
              <a:spcAft>
                <a:spcPts val="0"/>
              </a:spcAft>
            </a:pPr>
            <a:endParaRPr lang="ru-RU" sz="2200" dirty="0">
              <a:latin typeface="+mj-lt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3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  <a:cs typeface="Times New Roman" panose="02020603050405020304" pitchFamily="18" charset="0"/>
              </a:rPr>
              <a:t>Был разработан экспериментальный стенд и проведено исследование его работы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50EBF-6D69-78C6-17A5-15235F6475EF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16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latin typeface="+mj-lt"/>
                <a:ea typeface="Times New Roman"/>
                <a:cs typeface="Times New Roman"/>
                <a:sym typeface="Times New Roman"/>
              </a:rPr>
              <a:t>Спасибо</a:t>
            </a:r>
            <a:br>
              <a:rPr lang="ru-RU" sz="4400" dirty="0">
                <a:latin typeface="+mj-lt"/>
                <a:ea typeface="Times New Roman"/>
                <a:cs typeface="Times New Roman"/>
                <a:sym typeface="Times New Roman"/>
              </a:rPr>
            </a:br>
            <a:r>
              <a:rPr lang="ru-RU" sz="4400" dirty="0">
                <a:latin typeface="+mj-lt"/>
                <a:ea typeface="Times New Roman"/>
                <a:cs typeface="Times New Roman"/>
                <a:sym typeface="Times New Roman"/>
              </a:rPr>
              <a:t>за внимание!</a:t>
            </a:r>
            <a:endParaRPr sz="4400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6587067" y="4468762"/>
            <a:ext cx="220774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312713</a:t>
            </a: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@niuitmo.ru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Актуальность темы исследования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Преимущество БДПТ перед ДПТ с щёточно-коллекторным узлом</a:t>
            </a: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endParaRPr lang="ru-RU" sz="3200" dirty="0">
              <a:latin typeface="+mj-lt"/>
              <a:cs typeface="Times New Roman" panose="02020603050405020304" pitchFamily="18" charset="0"/>
            </a:endParaRP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Большое количество исследований</a:t>
            </a: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endParaRPr lang="ru-RU" sz="3200" dirty="0">
              <a:latin typeface="+mj-lt"/>
              <a:cs typeface="Times New Roman" panose="02020603050405020304" pitchFamily="18" charset="0"/>
            </a:endParaRP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Популярность</a:t>
            </a:r>
            <a:endParaRPr sz="3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C6B3A9-01F0-5FF2-36BB-6B27A8A08883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2</a:t>
            </a:fld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Цель и задачи исследования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457200" y="1104366"/>
            <a:ext cx="74676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2000" b="1" dirty="0">
                <a:latin typeface="+mj-lt"/>
                <a:cs typeface="Times New Roman" panose="02020603050405020304" pitchFamily="18" charset="0"/>
              </a:rPr>
              <a:t>Цель исследования: 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разработка алгоритма для управления бесколлекторными бездатчиковыми двигателями постоянного тока</a:t>
            </a:r>
          </a:p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2000" b="1" dirty="0">
                <a:latin typeface="+mj-lt"/>
                <a:cs typeface="Times New Roman" panose="02020603050405020304" pitchFamily="18" charset="0"/>
              </a:rPr>
              <a:t>Задачи исследования:</a:t>
            </a:r>
          </a:p>
          <a:p>
            <a:pPr marL="0" lvl="0" indent="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а) исследование алгоритмов и обзор существующих технических решений;</a:t>
            </a:r>
          </a:p>
          <a:p>
            <a:pPr marL="0" lvl="0" indent="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б) разработка модели и синтез алгоритма управления;</a:t>
            </a:r>
          </a:p>
          <a:p>
            <a:pPr marL="0" lvl="0" indent="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в) моделирования полученной системы;</a:t>
            </a:r>
          </a:p>
          <a:p>
            <a:pPr marL="0" lvl="0" indent="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г) разработка стенда для проведения экспериментальных исследований;</a:t>
            </a:r>
          </a:p>
          <a:p>
            <a:pPr marL="0" lvl="0" indent="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д) экспериментальные исследования</a:t>
            </a:r>
            <a:endParaRPr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EA9A7-F540-3B5A-3A85-478E71AD40DE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3</a:t>
            </a:fld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D87211-A228-679D-778D-E0DD90B72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1" dirty="0"/>
              <a:t>Определение положения: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/>
              <a:t>по противо-ЭДС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ru-RU" dirty="0"/>
              <a:t>с помощью наблюдателя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E12506-A2BB-5D89-9E1D-6E031061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 функционирования</a:t>
            </a:r>
            <a:endParaRPr lang="en-US" dirty="0"/>
          </a:p>
        </p:txBody>
      </p:sp>
      <p:pic>
        <p:nvPicPr>
          <p:cNvPr id="7" name="Picture 6" descr="A circular diagram with different colored arrows and letters&#10;&#10;Description automatically generated">
            <a:extLst>
              <a:ext uri="{FF2B5EF4-FFF2-40B4-BE49-F238E27FC236}">
                <a16:creationId xmlns:a16="http://schemas.microsoft.com/office/drawing/2014/main" id="{9902FB7B-9430-012C-66E5-3F1DE6377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10" y="2309598"/>
            <a:ext cx="2732505" cy="2489200"/>
          </a:xfrm>
          <a:prstGeom prst="rect">
            <a:avLst/>
          </a:prstGeom>
        </p:spPr>
      </p:pic>
      <p:pic>
        <p:nvPicPr>
          <p:cNvPr id="4" name="Picture 3" descr="A diagram with numbers and arrows&#10;&#10;Description automatically generated">
            <a:extLst>
              <a:ext uri="{FF2B5EF4-FFF2-40B4-BE49-F238E27FC236}">
                <a16:creationId xmlns:a16="http://schemas.microsoft.com/office/drawing/2014/main" id="{8280E0EC-FE8A-7747-6BBE-86A3EDEE98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5" r="4482"/>
          <a:stretch/>
        </p:blipFill>
        <p:spPr>
          <a:xfrm>
            <a:off x="4057358" y="1001111"/>
            <a:ext cx="4588260" cy="3799843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2A677F0-97C5-BAF3-F0AB-A3E34EE2606D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8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Алгоритмы управления скоростью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ПИ (ПИД) регуляторы по контуру скорости и току</a:t>
            </a: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endParaRPr lang="ru-RU" sz="3200" dirty="0">
              <a:latin typeface="+mj-lt"/>
              <a:cs typeface="Times New Roman" panose="02020603050405020304" pitchFamily="18" charset="0"/>
            </a:endParaRP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Векторное управление</a:t>
            </a: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endParaRPr lang="ru-RU" sz="3200" dirty="0">
              <a:latin typeface="+mj-lt"/>
              <a:cs typeface="Times New Roman" panose="02020603050405020304" pitchFamily="18" charset="0"/>
            </a:endParaRPr>
          </a:p>
          <a:p>
            <a:pPr lvl="0" indent="-4572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  <a:cs typeface="Times New Roman" panose="02020603050405020304" pitchFamily="18" charset="0"/>
              </a:rPr>
              <a:t>Прямое управление моментом</a:t>
            </a:r>
            <a:endParaRPr sz="3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A4572-ABFB-5F05-60E8-0E120DC344B7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84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CFA4F-8C2D-E2A6-77BD-DD829087A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DBC33-D13C-3FC8-AA1C-D63341A0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Векторное управление</a:t>
            </a:r>
            <a:endParaRPr lang="en-US" dirty="0"/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FED4CA9-636A-E7DE-F742-ECABAF61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1" r="1619"/>
          <a:stretch/>
        </p:blipFill>
        <p:spPr>
          <a:xfrm>
            <a:off x="349780" y="1456361"/>
            <a:ext cx="7879820" cy="3089001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207602A-201C-4EE6-D585-6E7571143FFF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4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770311-D08D-D99D-EDAA-1A4E1ECD8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943313-ACE1-6696-7C51-9DA5DD93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Прямое управление моментом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02EED-E201-B2E4-8DBD-B0416EB6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4146" y="1127153"/>
            <a:ext cx="7850558" cy="3410855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F7FA0CB-B8C0-CF1F-1C6A-10ABA5F4196E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8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DB00D-98D8-F005-DEAE-116C09E54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800" dirty="0">
                <a:latin typeface="+mj-lt"/>
                <a:cs typeface="Times New Roman" panose="02020603050405020304" pitchFamily="18" charset="0"/>
              </a:rPr>
              <a:t>Робастность</a:t>
            </a:r>
          </a:p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800" dirty="0">
                <a:latin typeface="+mj-lt"/>
                <a:cs typeface="Times New Roman" panose="02020603050405020304" pitchFamily="18" charset="0"/>
              </a:rPr>
              <a:t>Низкие вычислительные затраты</a:t>
            </a:r>
          </a:p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800" dirty="0">
                <a:latin typeface="+mj-lt"/>
                <a:cs typeface="Times New Roman" panose="02020603050405020304" pitchFamily="18" charset="0"/>
              </a:rPr>
              <a:t>Использование только токов и напряжений фа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p</a:t>
            </a:r>
            <a:endParaRPr lang="ru-RU" sz="1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72867-9569-41F2-6A8C-FB798117BE1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7999" y="1029975"/>
            <a:ext cx="2746189" cy="595085"/>
          </a:xfrm>
        </p:spPr>
        <p:txBody>
          <a:bodyPr>
            <a:noAutofit/>
          </a:bodyPr>
          <a:lstStyle/>
          <a:p>
            <a:r>
              <a:rPr lang="ru-RU" sz="2000" b="1" u="none" dirty="0">
                <a:latin typeface="+mj-lt"/>
                <a:cs typeface="Times New Roman" panose="02020603050405020304" pitchFamily="18" charset="0"/>
              </a:rPr>
              <a:t>Важные аспекты</a:t>
            </a:r>
            <a:r>
              <a:rPr lang="en-US" sz="2000" b="1" u="none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2000" b="1" u="none" dirty="0">
                <a:latin typeface="+mj-lt"/>
                <a:cs typeface="Times New Roman" panose="02020603050405020304" pitchFamily="18" charset="0"/>
              </a:rPr>
              <a:t>алгоритма</a:t>
            </a:r>
            <a:endParaRPr lang="en-US" sz="2000" b="1" u="non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1773A-5781-8C61-580B-0711099F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Разрабатываемое техническое решение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6E938-CBC3-7467-5564-4A8509547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800" dirty="0">
                <a:latin typeface="+mj-lt"/>
                <a:cs typeface="Times New Roman" panose="02020603050405020304" pitchFamily="18" charset="0"/>
              </a:rPr>
              <a:t>Прямое управление моментом</a:t>
            </a:r>
          </a:p>
          <a:p>
            <a:pPr marL="0" lvl="0" indent="-88900" algn="just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800" dirty="0">
                <a:latin typeface="+mj-lt"/>
                <a:cs typeface="Times New Roman" panose="02020603050405020304" pitchFamily="18" charset="0"/>
              </a:rPr>
              <a:t>Наблюдатель положения и скорости на основе скользящих режимов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54A604-C764-7A3A-0664-B1D3D2B727B6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000" b="1" u="none" dirty="0"/>
              <a:t>Выбранные решения</a:t>
            </a:r>
            <a:endParaRPr lang="en-US" sz="2000" b="1" u="none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A00DDC5-0FF5-B346-8AAB-FB2DB967F988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>
                <a:solidFill>
                  <a:schemeClr val="bg1"/>
                </a:solidFill>
              </a:rPr>
              <a:pPr algn="r"/>
              <a:t>8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29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+mj-lt"/>
                <a:ea typeface="Times New Roman"/>
                <a:cs typeface="Times New Roman"/>
                <a:sym typeface="Times New Roman"/>
              </a:rPr>
              <a:t>Наблюдатель скользящего режима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Google Shape;155;p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995083"/>
                <a:ext cx="7467600" cy="3841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-889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/>
                  <a:buChar char="•"/>
                </a:pPr>
                <a:r>
                  <a:rPr lang="ru-RU" sz="2000" dirty="0">
                    <a:latin typeface="+mj-lt"/>
                    <a:cs typeface="Times New Roman" panose="02020603050405020304" pitchFamily="18" charset="0"/>
                  </a:rPr>
                  <a:t>Основные уравнения:</a:t>
                </a:r>
              </a:p>
              <a:p>
                <a:pPr marL="0" lvl="0" indent="0" algn="just">
                  <a:buClr>
                    <a:srgbClr val="2C2D2E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𝛼𝛽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𝛼𝛽</m:t>
                          </m:r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𝛼𝛽</m:t>
                              </m:r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𝛼𝛽</m:t>
                              </m:r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𝛼𝛽</m:t>
                                  </m:r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lang="ru-RU" sz="20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-889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/>
                  <a:buChar char="•"/>
                </a:pPr>
                <a:r>
                  <a:rPr lang="ru-RU" sz="2000" dirty="0">
                    <a:latin typeface="+mj-lt"/>
                    <a:cs typeface="Times New Roman" panose="02020603050405020304" pitchFamily="18" charset="0"/>
                  </a:rPr>
                  <a:t>Оценка положения:</a:t>
                </a:r>
                <a:endParaRPr lang="en-US" sz="20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latin typeface="+mj-lt"/>
                  <a:cs typeface="Times New Roman" panose="02020603050405020304" pitchFamily="18" charset="0"/>
                </a:endParaRPr>
              </a:p>
              <a:p>
                <a:pPr marL="0" indent="-88900" algn="just">
                  <a:buClr>
                    <a:srgbClr val="2C2D2E"/>
                  </a:buClr>
                  <a:buFont typeface="Arial"/>
                  <a:buChar char="•"/>
                </a:pPr>
                <a:r>
                  <a:rPr lang="ru-RU" sz="2000" dirty="0">
                    <a:latin typeface="+mj-lt"/>
                    <a:cs typeface="Times New Roman" panose="02020603050405020304" pitchFamily="18" charset="0"/>
                  </a:rPr>
                  <a:t>Оценка скорости:</a:t>
                </a:r>
                <a:endParaRPr lang="en-US" sz="2000" dirty="0">
                  <a:latin typeface="+mj-lt"/>
                  <a:cs typeface="Times New Roman" panose="02020603050405020304" pitchFamily="18" charset="0"/>
                </a:endParaRPr>
              </a:p>
              <a:p>
                <a:pPr marL="0" indent="0" algn="just">
                  <a:buClr>
                    <a:srgbClr val="2C2D2E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ru-RU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>
                              <a:cs typeface="Times New Roman" panose="020206030504050203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−1)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ru-RU" sz="24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-88900" algn="just" rtl="0">
                  <a:spcBef>
                    <a:spcPts val="280"/>
                  </a:spcBef>
                  <a:spcAft>
                    <a:spcPts val="0"/>
                  </a:spcAft>
                  <a:buClr>
                    <a:srgbClr val="2C2D2E"/>
                  </a:buClr>
                  <a:buSzPts val="1400"/>
                  <a:buFont typeface="Arial"/>
                  <a:buChar char="•"/>
                </a:pPr>
                <a:endParaRPr lang="ru-RU" sz="24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lang="en-US" sz="20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lang="ru-RU" sz="2000" dirty="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just">
                  <a:buClr>
                    <a:srgbClr val="2C2D2E"/>
                  </a:buClr>
                </a:pPr>
                <a:endParaRPr sz="2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5" name="Google Shape;155;p2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95083"/>
                <a:ext cx="7467600" cy="3841982"/>
              </a:xfrm>
              <a:prstGeom prst="rect">
                <a:avLst/>
              </a:prstGeom>
              <a:blipFill>
                <a:blip r:embed="rId3"/>
                <a:stretch>
                  <a:fillRect l="-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FA7B88-A5E4-34A7-0047-29C267BDBB27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ru-RU" smtClean="0"/>
              <a:pPr algn="r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2043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1335</Words>
  <Application>Microsoft Office PowerPoint</Application>
  <PresentationFormat>On-screen Show (16:9)</PresentationFormat>
  <Paragraphs>149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Aptos</vt:lpstr>
      <vt:lpstr>Signika Negative</vt:lpstr>
      <vt:lpstr>Cambria Math</vt:lpstr>
      <vt:lpstr>Times New Roman</vt:lpstr>
      <vt:lpstr>Тема1</vt:lpstr>
      <vt:lpstr>Разработка системы управления бездатчиковым бесколлекторным двигателем постоянного тока</vt:lpstr>
      <vt:lpstr>Актуальность темы исследования</vt:lpstr>
      <vt:lpstr>Цель и задачи исследования</vt:lpstr>
      <vt:lpstr>Принцип функционирования</vt:lpstr>
      <vt:lpstr>Алгоритмы управления скоростью</vt:lpstr>
      <vt:lpstr>Векторное управление</vt:lpstr>
      <vt:lpstr>Прямое управление моментом</vt:lpstr>
      <vt:lpstr>Разрабатываемое техническое решение</vt:lpstr>
      <vt:lpstr>Наблюдатель скользящего режима</vt:lpstr>
      <vt:lpstr>Прямое управление моментом</vt:lpstr>
      <vt:lpstr>Модель системы.  Силовая часть</vt:lpstr>
      <vt:lpstr>Модель системы.  Управляющая часть</vt:lpstr>
      <vt:lpstr>Результаты моделирования</vt:lpstr>
      <vt:lpstr>Экспериментальный стенд</vt:lpstr>
      <vt:lpstr>Результаты эксперимента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управления бездатчиковым бесколлекторным двигателем постоянного тока</dc:title>
  <dc:creator>Daniil</dc:creator>
  <cp:lastModifiedBy>Сухих Даниил Андреевич</cp:lastModifiedBy>
  <cp:revision>18</cp:revision>
  <dcterms:modified xsi:type="dcterms:W3CDTF">2024-05-21T12:03:33Z</dcterms:modified>
</cp:coreProperties>
</file>